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8" r:id="rId9"/>
    <p:sldId id="271" r:id="rId10"/>
    <p:sldId id="265" r:id="rId11"/>
    <p:sldId id="267" r:id="rId12"/>
    <p:sldId id="270" r:id="rId13"/>
    <p:sldId id="272" r:id="rId14"/>
    <p:sldId id="275" r:id="rId15"/>
    <p:sldId id="273" r:id="rId16"/>
    <p:sldId id="274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67965" autoAdjust="0"/>
  </p:normalViewPr>
  <p:slideViewPr>
    <p:cSldViewPr snapToGrid="0">
      <p:cViewPr varScale="1">
        <p:scale>
          <a:sx n="58" d="100"/>
          <a:sy n="58" d="100"/>
        </p:scale>
        <p:origin x="15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F5527-0413-404A-A247-78D3F288241E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B8464-3E89-44C5-8B0B-0F789B25586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2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B8464-3E89-44C5-8B0B-0F789B2558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63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B8464-3E89-44C5-8B0B-0F789B2558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0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B8464-3E89-44C5-8B0B-0F789B2558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FFBEB-3664-40C2-972B-E8F276497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A7AC3C9-4787-4375-BB7A-8A19990F1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2AE845-0C74-43FA-B031-155D9BFC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9DFB75-FBDD-45DF-8C32-7153C7C3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E50DD6-03E6-4B89-8ECE-DA7D9125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55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E34000-3C4E-4594-A5A9-3CAE11A8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530BC3-7D2F-4DAA-86B1-1A4510BFB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5515A4-6414-4497-BABC-A6D918CE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3FA4C5-10DE-48DA-9BA8-36AD1E697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868EB1-B943-445E-995B-2276C9D9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46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FF6254-FF7F-4BF9-93E9-384B3933C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774703-43FE-47D8-B08C-0C94E2D2A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3174C2-2608-43B0-B9EF-331979ED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30F82D-BD8F-4768-9AF6-95FCCB24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60BD0A-2BAF-4359-A914-18D90021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19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01044-DD9F-4019-8DBE-D45F6247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543E7A-0D48-468C-AFDE-642B442A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FED235-7ADA-4942-AB36-BDC6D851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BB8AE-AECE-4370-98AD-96059F79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699E80-57AB-48AB-A493-BAB275C4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542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E88C45-F0C6-4131-AADB-0A7DA114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EC891D-8532-4635-B887-20C07DD08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382442-1A7A-4BDC-9D99-E32066E5A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BCC372-D4F6-430E-A5BC-5CBDE892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7F02D3-D606-4962-8626-2441EC30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84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23891C-349B-4E13-95A4-0AC23CC1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7870A4-69A3-49BC-95DE-E3B4B865D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FF59B1-1388-4240-8553-F01E21B59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AEB212-7191-46DB-B1C2-596B19C2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5BDB3A-FA5E-49BF-B4D9-089B63C7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33E44E-F771-4ED3-9306-9E211750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644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7371A-C068-4244-BA11-94775CC1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502E4C-6CB9-4654-B8D5-5A3E6FA0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D4CC29-10F2-4E2A-BBB1-00B31948B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89DA435-3F09-4522-A54A-4E742906F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CE7B31-3013-46D2-972A-FFF90C857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B72E17-B61C-4078-B4AE-9FADBE7D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A3A787F-EA51-4070-AC66-503BABC58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DDA5B0B-D238-4F4C-AAEE-D780019F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23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68F16-C5F6-4737-B1DD-B875F8FB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97E6907-2019-437F-8833-4E78FC69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857EFE-FBD8-4430-9879-9A46B838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2B97DB-BAF1-4DED-92B6-F78109B5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68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C8538A-FD04-41FD-AB33-38CD1BAE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BF9E72E-CEAD-4114-954E-B722AD6F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0B3EEB-5771-472C-9238-A76578A0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6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F3055A-E851-4D5D-9E92-6BFE285A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1BF88A-2067-4935-8AC9-1567D9998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609B81-90C7-41A4-BAB7-73544166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C48A56-272E-41E6-ADE0-19E19D11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40F97C-16E8-441B-BEA9-F6DDD715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F8E0CA-8A6D-49B5-8308-546F1C2C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39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32FA69-6BF1-4DCA-8288-AE0DB1E2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7237002-565D-43DE-B0B5-0617FFA74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5990C0-3533-4586-9481-4A90C9FE7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1504C2-72DA-4190-B1BB-1D0DD3BB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9F79B0-EFC6-4A88-A965-82BB9EA2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E2EE30-0453-44A9-8010-E00F5C9E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91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2683EE-9B78-470E-94D2-9E9E69EC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793B49-E268-4E66-BC32-6BD8535CD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A8851D-6AF9-4206-BA5E-FF0510002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57405-A150-4713-BC53-8FE3C408AF15}" type="datetimeFigureOut">
              <a:rPr lang="fr-FR" smtClean="0"/>
              <a:t>14/02/2021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FFFBF1-4153-413A-A1CA-C4E1430E82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FA7317-4FA7-43EF-B837-AD3709C0B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D9E1A-F00D-4033-8043-AE5B557A6B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31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1F87D-5610-479F-99FF-9C7D26997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180" y="4627826"/>
            <a:ext cx="10923638" cy="1317643"/>
          </a:xfrm>
        </p:spPr>
        <p:txBody>
          <a:bodyPr>
            <a:normAutofit/>
          </a:bodyPr>
          <a:lstStyle/>
          <a:p>
            <a:r>
              <a:rPr lang="en-US" sz="3800" dirty="0"/>
              <a:t>Combining Harris Interest Points and the SIFT Descriptor for Fast Scale-Invariant Object Recognition </a:t>
            </a:r>
            <a:endParaRPr lang="fr-FR" sz="3800" dirty="0"/>
          </a:p>
        </p:txBody>
      </p:sp>
      <p:pic>
        <p:nvPicPr>
          <p:cNvPr id="3074" name="Picture 2" descr="2. Two images of the Notre-Dame Cathedral set from [50], with... | Download  Scientific Diagram">
            <a:extLst>
              <a:ext uri="{FF2B5EF4-FFF2-40B4-BE49-F238E27FC236}">
                <a16:creationId xmlns:a16="http://schemas.microsoft.com/office/drawing/2014/main" id="{20C4525D-A69E-4E40-9813-D681E8CE3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1" t="5437" r="28140" b="2"/>
          <a:stretch/>
        </p:blipFill>
        <p:spPr bwMode="auto">
          <a:xfrm>
            <a:off x="20" y="9716"/>
            <a:ext cx="6431770" cy="4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2D80E7A-EEDE-43D3-972A-52DF38FC2E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3076" name="Straight Connector 70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Connector 72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22D2CC46-8D60-430F-B57C-F90BAF4E7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8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122"/>
    </mc:Choice>
    <mc:Fallback xmlns="">
      <p:transition spd="slow" advTm="12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1B392-8174-4F14-A202-FD33DA00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solidFill>
                  <a:schemeClr val="bg1"/>
                </a:solidFill>
              </a:rPr>
              <a:t>Results: Matching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645C76-6370-4E57-9A01-86CA3C362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02" y="2239361"/>
            <a:ext cx="11459196" cy="3351814"/>
          </a:xfrm>
          <a:prstGeom prst="rect">
            <a:avLst/>
          </a:prstGeom>
        </p:spPr>
      </p:pic>
      <p:pic>
        <p:nvPicPr>
          <p:cNvPr id="8" name="Vidéo 7">
            <a:hlinkClick r:id="" action="ppaction://media"/>
            <a:extLst>
              <a:ext uri="{FF2B5EF4-FFF2-40B4-BE49-F238E27FC236}">
                <a16:creationId xmlns:a16="http://schemas.microsoft.com/office/drawing/2014/main" id="{DA93FE10-3CD9-4CC2-82F2-01E9B25CC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04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11"/>
    </mc:Choice>
    <mc:Fallback>
      <p:transition spd="slow" advTm="31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1B392-8174-4F14-A202-FD33DA00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</a:rPr>
              <a:t>Results</a:t>
            </a:r>
            <a:r>
              <a:rPr lang="fr-FR" sz="3200" dirty="0">
                <a:solidFill>
                  <a:schemeClr val="bg1"/>
                </a:solidFill>
              </a:rPr>
              <a:t>: 1- Combination SIFT/Harris </a:t>
            </a:r>
            <a:r>
              <a:rPr lang="fr-FR" sz="3200" dirty="0" err="1">
                <a:solidFill>
                  <a:schemeClr val="bg1"/>
                </a:solidFill>
              </a:rPr>
              <a:t>Implementation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9BFDCF-966C-408E-B66A-61EC262419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66" b="3253"/>
          <a:stretch/>
        </p:blipFill>
        <p:spPr>
          <a:xfrm>
            <a:off x="1804534" y="1896794"/>
            <a:ext cx="3969712" cy="22377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A953C2-1E98-4DD7-964F-DD530AD8FD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805" b="6389"/>
          <a:stretch/>
        </p:blipFill>
        <p:spPr>
          <a:xfrm>
            <a:off x="2179582" y="4573421"/>
            <a:ext cx="3219615" cy="219551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B07E87B-3D79-4540-8A59-7D15EF7BBB3D}"/>
              </a:ext>
            </a:extLst>
          </p:cNvPr>
          <p:cNvSpPr txBox="1"/>
          <p:nvPr/>
        </p:nvSpPr>
        <p:spPr>
          <a:xfrm>
            <a:off x="1450498" y="1457882"/>
            <a:ext cx="469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Keypoints</a:t>
            </a:r>
            <a:r>
              <a:rPr lang="fr-FR" dirty="0"/>
              <a:t>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implemented</a:t>
            </a:r>
            <a:r>
              <a:rPr lang="fr-FR" dirty="0"/>
              <a:t> SIFT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D29AA02-FB8F-44C7-90B3-EF79058D2335}"/>
              </a:ext>
            </a:extLst>
          </p:cNvPr>
          <p:cNvSpPr txBox="1"/>
          <p:nvPr/>
        </p:nvSpPr>
        <p:spPr>
          <a:xfrm>
            <a:off x="6994315" y="1459201"/>
            <a:ext cx="365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Keypoints</a:t>
            </a:r>
            <a:r>
              <a:rPr lang="fr-FR" dirty="0"/>
              <a:t>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SIFT/Harris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84E86B4-FC2E-4CB2-B52E-7691393B9FDE}"/>
              </a:ext>
            </a:extLst>
          </p:cNvPr>
          <p:cNvSpPr txBox="1"/>
          <p:nvPr/>
        </p:nvSpPr>
        <p:spPr>
          <a:xfrm>
            <a:off x="1378106" y="4204089"/>
            <a:ext cx="483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Descriptors</a:t>
            </a:r>
            <a:r>
              <a:rPr lang="fr-FR" dirty="0"/>
              <a:t>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implemented</a:t>
            </a:r>
            <a:r>
              <a:rPr lang="fr-FR" dirty="0"/>
              <a:t> SIFT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CBF85C-5427-41D8-A3EB-B7DE0265EB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45" b="3503"/>
          <a:stretch/>
        </p:blipFill>
        <p:spPr>
          <a:xfrm>
            <a:off x="6499974" y="4573421"/>
            <a:ext cx="4640452" cy="219551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947175F-C6FC-46EC-A05B-4A0CD7DD75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" b="48084"/>
          <a:stretch/>
        </p:blipFill>
        <p:spPr>
          <a:xfrm>
            <a:off x="6978346" y="1897890"/>
            <a:ext cx="3683708" cy="223661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FFF6B77-93B9-48E3-9B90-690B40075D1B}"/>
              </a:ext>
            </a:extLst>
          </p:cNvPr>
          <p:cNvSpPr txBox="1"/>
          <p:nvPr/>
        </p:nvSpPr>
        <p:spPr>
          <a:xfrm>
            <a:off x="6922839" y="4174030"/>
            <a:ext cx="379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Descriptors</a:t>
            </a:r>
            <a:r>
              <a:rPr lang="fr-FR" dirty="0"/>
              <a:t> </a:t>
            </a:r>
            <a:r>
              <a:rPr lang="fr-FR" dirty="0" err="1"/>
              <a:t>computed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SIFT/Harris</a:t>
            </a:r>
          </a:p>
        </p:txBody>
      </p:sp>
      <p:pic>
        <p:nvPicPr>
          <p:cNvPr id="12" name="Vidéo 11">
            <a:hlinkClick r:id="" action="ppaction://media"/>
            <a:extLst>
              <a:ext uri="{FF2B5EF4-FFF2-40B4-BE49-F238E27FC236}">
                <a16:creationId xmlns:a16="http://schemas.microsoft.com/office/drawing/2014/main" id="{C4E036FA-8EEE-493F-8081-8E73AB061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5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16"/>
    </mc:Choice>
    <mc:Fallback>
      <p:transition spd="slow" advTm="2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1B392-8174-4F14-A202-FD33DA00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</a:rPr>
              <a:t>Results</a:t>
            </a:r>
            <a:r>
              <a:rPr lang="fr-FR" sz="3200" dirty="0">
                <a:solidFill>
                  <a:schemeClr val="bg1"/>
                </a:solidFill>
              </a:rPr>
              <a:t>: 2- </a:t>
            </a:r>
            <a:r>
              <a:rPr lang="fr-FR" sz="3200" dirty="0" err="1">
                <a:solidFill>
                  <a:schemeClr val="bg1"/>
                </a:solidFill>
              </a:rPr>
              <a:t>Bilateral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Filter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before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computing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keypoints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0AB615-DF00-4C7E-AA5F-4BEB1AA3C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06" y="2843789"/>
            <a:ext cx="4821454" cy="29606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AD298B-C171-4BA9-A4D6-BE3CABB12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187" y="2749501"/>
            <a:ext cx="4186507" cy="29606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01E7E96-3F23-4534-A6E5-D4363E120301}"/>
              </a:ext>
            </a:extLst>
          </p:cNvPr>
          <p:cNvSpPr txBox="1"/>
          <p:nvPr/>
        </p:nvSpPr>
        <p:spPr>
          <a:xfrm>
            <a:off x="1194146" y="2380169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Computed </a:t>
            </a:r>
            <a:r>
              <a:rPr lang="en-US" dirty="0" err="1"/>
              <a:t>keypoints</a:t>
            </a:r>
            <a:r>
              <a:rPr lang="en-US" dirty="0"/>
              <a:t> with this method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1614D48-66A2-4DEE-97A5-F43F42EFD4D5}"/>
              </a:ext>
            </a:extLst>
          </p:cNvPr>
          <p:cNvSpPr txBox="1"/>
          <p:nvPr/>
        </p:nvSpPr>
        <p:spPr>
          <a:xfrm>
            <a:off x="7474920" y="2380169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matching with this method</a:t>
            </a:r>
          </a:p>
        </p:txBody>
      </p:sp>
      <p:pic>
        <p:nvPicPr>
          <p:cNvPr id="8" name="Vidéo 7">
            <a:hlinkClick r:id="" action="ppaction://media"/>
            <a:extLst>
              <a:ext uri="{FF2B5EF4-FFF2-40B4-BE49-F238E27FC236}">
                <a16:creationId xmlns:a16="http://schemas.microsoft.com/office/drawing/2014/main" id="{066FE201-C44F-4B76-8344-44CAF02A5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0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89"/>
    </mc:Choice>
    <mc:Fallback>
      <p:transition spd="slow" advTm="24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1B392-8174-4F14-A202-FD33DA00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</a:rPr>
              <a:t>Results</a:t>
            </a:r>
            <a:r>
              <a:rPr lang="fr-FR" sz="3200" dirty="0">
                <a:solidFill>
                  <a:schemeClr val="bg1"/>
                </a:solidFill>
              </a:rPr>
              <a:t>: 3- </a:t>
            </a:r>
            <a:r>
              <a:rPr lang="en-US" sz="3200" dirty="0">
                <a:solidFill>
                  <a:schemeClr val="bg1"/>
                </a:solidFill>
              </a:rPr>
              <a:t>Harris/SIFT and use only first layer per octave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2699FB-4C76-43A5-86B3-EDED3976BA9C}"/>
              </a:ext>
            </a:extLst>
          </p:cNvPr>
          <p:cNvSpPr txBox="1"/>
          <p:nvPr/>
        </p:nvSpPr>
        <p:spPr>
          <a:xfrm>
            <a:off x="1194146" y="2380169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Computed </a:t>
            </a:r>
            <a:r>
              <a:rPr lang="en-US" dirty="0" err="1"/>
              <a:t>keypoints</a:t>
            </a:r>
            <a:r>
              <a:rPr lang="en-US" dirty="0"/>
              <a:t> with this method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FDD6747-3052-4346-850F-171062450970}"/>
              </a:ext>
            </a:extLst>
          </p:cNvPr>
          <p:cNvSpPr txBox="1"/>
          <p:nvPr/>
        </p:nvSpPr>
        <p:spPr>
          <a:xfrm>
            <a:off x="7474920" y="2380169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matching with this method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E8F66D-43C8-4AF1-85E9-A848E0CF2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95" y="2749501"/>
            <a:ext cx="4706275" cy="29137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B618533-3388-444A-A0EB-8AA0F20F4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11" y="2749501"/>
            <a:ext cx="4317592" cy="3035576"/>
          </a:xfrm>
          <a:prstGeom prst="rect">
            <a:avLst/>
          </a:prstGeom>
        </p:spPr>
      </p:pic>
      <p:pic>
        <p:nvPicPr>
          <p:cNvPr id="10" name="Vidéo 9">
            <a:hlinkClick r:id="" action="ppaction://media"/>
            <a:extLst>
              <a:ext uri="{FF2B5EF4-FFF2-40B4-BE49-F238E27FC236}">
                <a16:creationId xmlns:a16="http://schemas.microsoft.com/office/drawing/2014/main" id="{27677CAD-0699-40BB-B03B-CE1F4611D2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13"/>
    </mc:Choice>
    <mc:Fallback>
      <p:transition spd="slow" advTm="19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AD2DEB-5BA5-4D68-9353-9FCAE2AD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Computational time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8D5B13-9B91-40CB-9B09-556F7BFA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87" y="2309812"/>
            <a:ext cx="8201025" cy="3152775"/>
          </a:xfrm>
          <a:prstGeom prst="rect">
            <a:avLst/>
          </a:prstGeom>
        </p:spPr>
      </p:pic>
      <p:pic>
        <p:nvPicPr>
          <p:cNvPr id="9" name="Vidéo 8">
            <a:hlinkClick r:id="" action="ppaction://media"/>
            <a:extLst>
              <a:ext uri="{FF2B5EF4-FFF2-40B4-BE49-F238E27FC236}">
                <a16:creationId xmlns:a16="http://schemas.microsoft.com/office/drawing/2014/main" id="{800ACBFD-5627-4740-8C2E-3D99CCBAF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0"/>
    </mc:Choice>
    <mc:Fallback>
      <p:transition spd="slow" advTm="38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22626A-ABD7-42C5-A157-A20281E2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783C6F-14CA-4AE4-9FA5-A9DA05D27C62}"/>
              </a:ext>
            </a:extLst>
          </p:cNvPr>
          <p:cNvSpPr txBox="1"/>
          <p:nvPr/>
        </p:nvSpPr>
        <p:spPr>
          <a:xfrm>
            <a:off x="993913" y="2057400"/>
            <a:ext cx="98496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Many ways to compute efficient </a:t>
            </a:r>
            <a:r>
              <a:rPr lang="en-US" dirty="0" err="1"/>
              <a:t>keypoints</a:t>
            </a:r>
            <a:r>
              <a:rPr lang="en-US" dirty="0"/>
              <a:t> with </a:t>
            </a:r>
            <a:r>
              <a:rPr lang="en-US" b="1" dirty="0">
                <a:solidFill>
                  <a:srgbClr val="FF0000"/>
                </a:solidFill>
              </a:rPr>
              <a:t>reduced computation time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Fewer time, but also </a:t>
            </a:r>
            <a:r>
              <a:rPr lang="en-US" b="1" dirty="0">
                <a:solidFill>
                  <a:srgbClr val="FF0000"/>
                </a:solidFill>
              </a:rPr>
              <a:t>fewer </a:t>
            </a:r>
            <a:r>
              <a:rPr lang="en-US" b="1" dirty="0" err="1">
                <a:solidFill>
                  <a:srgbClr val="FF0000"/>
                </a:solidFill>
              </a:rPr>
              <a:t>keypoints</a:t>
            </a:r>
            <a:r>
              <a:rPr lang="en-US" dirty="0"/>
              <a:t>…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SIFT still the best </a:t>
            </a:r>
            <a:r>
              <a:rPr lang="en-US" dirty="0"/>
              <a:t>in terms of matching images</a:t>
            </a:r>
          </a:p>
        </p:txBody>
      </p:sp>
      <p:pic>
        <p:nvPicPr>
          <p:cNvPr id="10" name="Vidéo 9">
            <a:hlinkClick r:id="" action="ppaction://media"/>
            <a:extLst>
              <a:ext uri="{FF2B5EF4-FFF2-40B4-BE49-F238E27FC236}">
                <a16:creationId xmlns:a16="http://schemas.microsoft.com/office/drawing/2014/main" id="{E8567E21-40F0-45B5-8318-893C34E31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08"/>
    </mc:Choice>
    <mc:Fallback>
      <p:transition spd="slow" advTm="29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D0C71-9095-4F7B-B6C9-5B42DC19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37B811-5C3E-49E5-921D-DB7E1107EABF}"/>
              </a:ext>
            </a:extLst>
          </p:cNvPr>
          <p:cNvSpPr txBox="1"/>
          <p:nvPr/>
        </p:nvSpPr>
        <p:spPr>
          <a:xfrm>
            <a:off x="736847" y="1864311"/>
            <a:ext cx="111325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My-Ha Le, Byung-Seok Woo, Kang-Hyun </a:t>
            </a:r>
            <a:r>
              <a:rPr lang="en-US" dirty="0" err="1"/>
              <a:t>JoAComparison</a:t>
            </a:r>
            <a:r>
              <a:rPr lang="en-US" dirty="0"/>
              <a:t> of SIFT and Harris Conner Features </a:t>
            </a:r>
            <a:r>
              <a:rPr lang="en-US" dirty="0" err="1"/>
              <a:t>forCorrespondence</a:t>
            </a:r>
            <a:r>
              <a:rPr lang="en-US" dirty="0"/>
              <a:t> Points Matching</a:t>
            </a:r>
          </a:p>
          <a:p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Pedram</a:t>
            </a:r>
            <a:r>
              <a:rPr lang="en-US" dirty="0"/>
              <a:t> Azad, Tamim </a:t>
            </a:r>
            <a:r>
              <a:rPr lang="en-US" dirty="0" err="1"/>
              <a:t>Asfour</a:t>
            </a:r>
            <a:r>
              <a:rPr lang="en-US" dirty="0"/>
              <a:t>, </a:t>
            </a:r>
            <a:r>
              <a:rPr lang="en-US" dirty="0" err="1"/>
              <a:t>Rudiger</a:t>
            </a:r>
            <a:r>
              <a:rPr lang="en-US" dirty="0"/>
              <a:t> </a:t>
            </a:r>
            <a:r>
              <a:rPr lang="en-US" dirty="0" err="1"/>
              <a:t>DillmannCom-bining</a:t>
            </a:r>
            <a:r>
              <a:rPr lang="en-US" dirty="0"/>
              <a:t> Harris Interest Points and the SIFT </a:t>
            </a:r>
            <a:r>
              <a:rPr lang="en-US" dirty="0" err="1"/>
              <a:t>Descriptorfor</a:t>
            </a:r>
            <a:r>
              <a:rPr lang="en-US" dirty="0"/>
              <a:t> Fast Scale-Invariant Object Recognition. </a:t>
            </a:r>
            <a:r>
              <a:rPr lang="en-US" dirty="0" err="1"/>
              <a:t>Institutefor</a:t>
            </a:r>
            <a:r>
              <a:rPr lang="en-US" dirty="0"/>
              <a:t> </a:t>
            </a:r>
            <a:r>
              <a:rPr lang="en-US" dirty="0" err="1"/>
              <a:t>Anthropomatics</a:t>
            </a:r>
            <a:r>
              <a:rPr lang="en-US" dirty="0"/>
              <a:t>, University of Karlsruhe, Germany,2009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Vidéo 3">
            <a:hlinkClick r:id="" action="ppaction://media"/>
            <a:extLst>
              <a:ext uri="{FF2B5EF4-FFF2-40B4-BE49-F238E27FC236}">
                <a16:creationId xmlns:a16="http://schemas.microsoft.com/office/drawing/2014/main" id="{81494816-E130-4340-8C62-86948E0B4A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4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1"/>
    </mc:Choice>
    <mc:Fallback>
      <p:transition spd="slow" advTm="1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B8988-D751-41F3-98B9-3DAD3F01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3" y="-144126"/>
            <a:ext cx="10515600" cy="1325563"/>
          </a:xfrm>
        </p:spPr>
        <p:txBody>
          <a:bodyPr/>
          <a:lstStyle/>
          <a:p>
            <a:r>
              <a:rPr lang="fr-FR"/>
              <a:t>Introduction/Motivation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F221B3-261A-44A1-9CE6-2CE703C829E8}"/>
              </a:ext>
            </a:extLst>
          </p:cNvPr>
          <p:cNvSpPr txBox="1"/>
          <p:nvPr/>
        </p:nvSpPr>
        <p:spPr>
          <a:xfrm>
            <a:off x="1431372" y="885012"/>
            <a:ext cx="933980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Object recognition</a:t>
            </a:r>
            <a:r>
              <a:rPr lang="fr-FR" dirty="0"/>
              <a:t>: classification, </a:t>
            </a:r>
            <a:r>
              <a:rPr lang="fr-FR" dirty="0" err="1"/>
              <a:t>tagging</a:t>
            </a:r>
            <a:r>
              <a:rPr lang="fr-FR" dirty="0"/>
              <a:t>, </a:t>
            </a:r>
            <a:r>
              <a:rPr lang="fr-FR" dirty="0" err="1"/>
              <a:t>detection</a:t>
            </a:r>
            <a:r>
              <a:rPr lang="fr-FR" dirty="0"/>
              <a:t> and segmentation</a:t>
            </a:r>
          </a:p>
          <a:p>
            <a:endParaRPr lang="fr-FR" dirty="0"/>
          </a:p>
          <a:p>
            <a:r>
              <a:rPr lang="fr-FR" b="1" dirty="0" err="1"/>
              <a:t>Scale</a:t>
            </a:r>
            <a:r>
              <a:rPr lang="fr-FR" b="1" dirty="0"/>
              <a:t>-invariant </a:t>
            </a:r>
            <a:r>
              <a:rPr lang="fr-FR" b="1" dirty="0" err="1"/>
              <a:t>feature</a:t>
            </a:r>
            <a:r>
              <a:rPr lang="fr-FR" b="1" dirty="0"/>
              <a:t> </a:t>
            </a:r>
            <a:r>
              <a:rPr lang="fr-FR" b="1" dirty="0" err="1"/>
              <a:t>transform</a:t>
            </a:r>
            <a:r>
              <a:rPr lang="fr-FR" b="1" dirty="0"/>
              <a:t> (SIFT): 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keypoints</a:t>
            </a:r>
            <a:r>
              <a:rPr lang="fr-FR" dirty="0"/>
              <a:t> invariant to location, </a:t>
            </a:r>
            <a:r>
              <a:rPr lang="fr-FR" dirty="0" err="1"/>
              <a:t>scale</a:t>
            </a:r>
            <a:r>
              <a:rPr lang="fr-FR" dirty="0"/>
              <a:t>, rotation, illumination and </a:t>
            </a:r>
            <a:r>
              <a:rPr lang="fr-FR" dirty="0" err="1"/>
              <a:t>robust</a:t>
            </a:r>
            <a:r>
              <a:rPr lang="fr-FR" dirty="0"/>
              <a:t> to affine transformation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SIFT </a:t>
            </a:r>
            <a:r>
              <a:rPr lang="fr-FR" dirty="0" err="1"/>
              <a:t>features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b="1" dirty="0"/>
              <a:t>SIFT applications in </a:t>
            </a:r>
            <a:r>
              <a:rPr lang="fr-FR" b="1" dirty="0" err="1"/>
              <a:t>object</a:t>
            </a:r>
            <a:r>
              <a:rPr lang="fr-FR" b="1" dirty="0"/>
              <a:t> recognition: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Identifying</a:t>
            </a:r>
            <a:r>
              <a:rPr lang="fr-FR" dirty="0"/>
              <a:t> </a:t>
            </a:r>
            <a:r>
              <a:rPr lang="fr-FR" dirty="0" err="1"/>
              <a:t>matching</a:t>
            </a:r>
            <a:r>
              <a:rPr lang="fr-FR" dirty="0"/>
              <a:t> locations </a:t>
            </a:r>
            <a:r>
              <a:rPr lang="fr-FR" dirty="0" err="1"/>
              <a:t>between</a:t>
            </a:r>
            <a:r>
              <a:rPr lang="fr-FR" dirty="0"/>
              <a:t> images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Recognizing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in 2D</a:t>
            </a:r>
          </a:p>
          <a:p>
            <a:pPr marL="285750" indent="-285750">
              <a:buFontTx/>
              <a:buChar char="-"/>
            </a:pPr>
            <a:r>
              <a:rPr lang="fr-FR" dirty="0"/>
              <a:t>3D reconstruction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Image </a:t>
            </a:r>
            <a:r>
              <a:rPr lang="fr-FR" dirty="0" err="1"/>
              <a:t>stitching</a:t>
            </a:r>
            <a:r>
              <a:rPr lang="fr-FR" dirty="0"/>
              <a:t>…</a:t>
            </a:r>
          </a:p>
        </p:txBody>
      </p:sp>
      <p:pic>
        <p:nvPicPr>
          <p:cNvPr id="1026" name="Picture 2" descr="Fig. 3. SIFT matching points.">
            <a:extLst>
              <a:ext uri="{FF2B5EF4-FFF2-40B4-BE49-F238E27FC236}">
                <a16:creationId xmlns:a16="http://schemas.microsoft.com/office/drawing/2014/main" id="{63056E85-F8AA-4663-976B-F15FC6142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6" b="9504"/>
          <a:stretch/>
        </p:blipFill>
        <p:spPr bwMode="auto">
          <a:xfrm>
            <a:off x="255572" y="4244604"/>
            <a:ext cx="5484504" cy="204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324A3C-2D48-40D9-865C-AB86AA422919}"/>
              </a:ext>
            </a:extLst>
          </p:cNvPr>
          <p:cNvSpPr txBox="1"/>
          <p:nvPr/>
        </p:nvSpPr>
        <p:spPr>
          <a:xfrm>
            <a:off x="503775" y="6430812"/>
            <a:ext cx="498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3D reconstruction based on SIFT and Harris feature points</a:t>
            </a:r>
            <a:endParaRPr lang="fr-FR" sz="1600" i="1" dirty="0"/>
          </a:p>
        </p:txBody>
      </p:sp>
      <p:pic>
        <p:nvPicPr>
          <p:cNvPr id="1030" name="Picture 6" descr="Feature matching and object detection using ORB (a), BRISK (b), SIFT... |  Download Scientific Diagram">
            <a:extLst>
              <a:ext uri="{FF2B5EF4-FFF2-40B4-BE49-F238E27FC236}">
                <a16:creationId xmlns:a16="http://schemas.microsoft.com/office/drawing/2014/main" id="{3717BEEE-FDEB-4E9E-800F-667C9A6D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234" y="4244603"/>
            <a:ext cx="4456387" cy="20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D7EF2C-D723-4158-A3C6-1727EF861C40}"/>
              </a:ext>
            </a:extLst>
          </p:cNvPr>
          <p:cNvSpPr txBox="1"/>
          <p:nvPr/>
        </p:nvSpPr>
        <p:spPr>
          <a:xfrm>
            <a:off x="7546881" y="6417177"/>
            <a:ext cx="2590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Object recognition using SIFT</a:t>
            </a:r>
            <a:endParaRPr lang="fr-FR" sz="1600" i="1" dirty="0"/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B97D7DC7-2941-45CE-96E5-65E7F8F08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5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40"/>
    </mc:Choice>
    <mc:Fallback xmlns="">
      <p:transition spd="slow" advTm="58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FBBCE-DF7A-4BD0-8FA6-2C446702A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03" y="0"/>
            <a:ext cx="10515600" cy="1325563"/>
          </a:xfrm>
        </p:spPr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8068C79-95C1-45F6-BDC8-E60797E78935}"/>
              </a:ext>
            </a:extLst>
          </p:cNvPr>
          <p:cNvSpPr txBox="1"/>
          <p:nvPr/>
        </p:nvSpPr>
        <p:spPr>
          <a:xfrm>
            <a:off x="1864846" y="1209950"/>
            <a:ext cx="846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of SIFT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 err="1"/>
              <a:t>too</a:t>
            </a:r>
            <a:r>
              <a:rPr lang="fr-FR" b="1" dirty="0"/>
              <a:t> slow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to </a:t>
            </a:r>
            <a:r>
              <a:rPr lang="fr-FR" b="1" dirty="0"/>
              <a:t>time-</a:t>
            </a:r>
            <a:r>
              <a:rPr lang="fr-FR" b="1" dirty="0" err="1"/>
              <a:t>critical</a:t>
            </a:r>
            <a:r>
              <a:rPr lang="fr-FR" b="1" dirty="0"/>
              <a:t> applications </a:t>
            </a:r>
            <a:r>
              <a:rPr lang="fr-FR" dirty="0"/>
              <a:t>of </a:t>
            </a:r>
            <a:r>
              <a:rPr lang="fr-FR" dirty="0" err="1"/>
              <a:t>object</a:t>
            </a:r>
            <a:r>
              <a:rPr lang="fr-FR" dirty="0"/>
              <a:t> recognition and </a:t>
            </a:r>
            <a:r>
              <a:rPr lang="fr-FR" dirty="0" err="1"/>
              <a:t>localization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SIFT </a:t>
            </a:r>
            <a:r>
              <a:rPr lang="fr-FR" dirty="0" err="1"/>
              <a:t>features</a:t>
            </a:r>
            <a:r>
              <a:rPr lang="fr-FR" dirty="0"/>
              <a:t>.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A39137E-0A21-4B06-9B44-3CA7EC15E598}"/>
              </a:ext>
            </a:extLst>
          </p:cNvPr>
          <p:cNvSpPr txBox="1">
            <a:spLocks/>
          </p:cNvSpPr>
          <p:nvPr/>
        </p:nvSpPr>
        <p:spPr>
          <a:xfrm>
            <a:off x="328403" y="19154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Our Project</a:t>
            </a:r>
          </a:p>
        </p:txBody>
      </p:sp>
      <p:pic>
        <p:nvPicPr>
          <p:cNvPr id="2050" name="Picture 2" descr="CS 6476 Project 2: Local Feature Matching">
            <a:extLst>
              <a:ext uri="{FF2B5EF4-FFF2-40B4-BE49-F238E27FC236}">
                <a16:creationId xmlns:a16="http://schemas.microsoft.com/office/drawing/2014/main" id="{8DC4BF8F-4DE0-4EE0-A5FF-D2BBD57CA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3" t="10062" r="16316" b="10153"/>
          <a:stretch/>
        </p:blipFill>
        <p:spPr bwMode="auto">
          <a:xfrm>
            <a:off x="5073675" y="3066230"/>
            <a:ext cx="2507103" cy="31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 143 Project">
            <a:extLst>
              <a:ext uri="{FF2B5EF4-FFF2-40B4-BE49-F238E27FC236}">
                <a16:creationId xmlns:a16="http://schemas.microsoft.com/office/drawing/2014/main" id="{4665904A-BCD4-4152-AEDA-267014040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9" t="9962" r="53868" b="13870"/>
          <a:stretch/>
        </p:blipFill>
        <p:spPr bwMode="auto">
          <a:xfrm>
            <a:off x="1460939" y="3066231"/>
            <a:ext cx="2350638" cy="31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F598750-C22C-4024-8F69-99930BE62B2D}"/>
              </a:ext>
            </a:extLst>
          </p:cNvPr>
          <p:cNvSpPr txBox="1"/>
          <p:nvPr/>
        </p:nvSpPr>
        <p:spPr>
          <a:xfrm>
            <a:off x="1923017" y="6323294"/>
            <a:ext cx="14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SIFT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035756-A7E7-43D6-991A-958AFDB6CDB0}"/>
              </a:ext>
            </a:extLst>
          </p:cNvPr>
          <p:cNvSpPr txBox="1"/>
          <p:nvPr/>
        </p:nvSpPr>
        <p:spPr>
          <a:xfrm>
            <a:off x="4177970" y="4170606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/>
              <a:t>+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28FD9D-CD2B-42EB-94F8-C521EACA5FF2}"/>
              </a:ext>
            </a:extLst>
          </p:cNvPr>
          <p:cNvSpPr txBox="1"/>
          <p:nvPr/>
        </p:nvSpPr>
        <p:spPr>
          <a:xfrm>
            <a:off x="5171076" y="6323294"/>
            <a:ext cx="231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Harris Corner Detector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143010F-DCB7-46BE-91DD-92E4294C8726}"/>
              </a:ext>
            </a:extLst>
          </p:cNvPr>
          <p:cNvSpPr txBox="1"/>
          <p:nvPr/>
        </p:nvSpPr>
        <p:spPr>
          <a:xfrm>
            <a:off x="7947171" y="4170606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/>
              <a:t>=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87A3E1-6C28-46D6-8353-27A9A23C4C50}"/>
              </a:ext>
            </a:extLst>
          </p:cNvPr>
          <p:cNvSpPr txBox="1"/>
          <p:nvPr/>
        </p:nvSpPr>
        <p:spPr>
          <a:xfrm>
            <a:off x="8842876" y="3662775"/>
            <a:ext cx="263442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New </a:t>
            </a:r>
            <a:r>
              <a:rPr lang="fr-FR" sz="2000" dirty="0" err="1"/>
              <a:t>object</a:t>
            </a:r>
            <a:r>
              <a:rPr lang="fr-FR" sz="2000" dirty="0"/>
              <a:t> recognition </a:t>
            </a:r>
            <a:r>
              <a:rPr lang="fr-FR" sz="2000" dirty="0" err="1"/>
              <a:t>method</a:t>
            </a:r>
            <a:r>
              <a:rPr lang="fr-FR" sz="2000" dirty="0"/>
              <a:t> </a:t>
            </a:r>
            <a:r>
              <a:rPr lang="fr-FR" sz="2000" dirty="0" err="1"/>
              <a:t>combining</a:t>
            </a:r>
            <a:r>
              <a:rPr lang="fr-FR" sz="2000" dirty="0"/>
              <a:t> SIFT and Harris to </a:t>
            </a:r>
            <a:r>
              <a:rPr lang="fr-FR" sz="2000" dirty="0" err="1"/>
              <a:t>achieve</a:t>
            </a:r>
            <a:r>
              <a:rPr lang="fr-FR" sz="2000" dirty="0"/>
              <a:t> a </a:t>
            </a:r>
            <a:r>
              <a:rPr lang="fr-FR" sz="2000" dirty="0" err="1"/>
              <a:t>lower</a:t>
            </a:r>
            <a:r>
              <a:rPr lang="fr-FR" sz="2000" dirty="0"/>
              <a:t> </a:t>
            </a:r>
            <a:r>
              <a:rPr lang="fr-FR" sz="2000" dirty="0" err="1"/>
              <a:t>computational</a:t>
            </a:r>
            <a:r>
              <a:rPr lang="fr-FR" sz="2000" dirty="0"/>
              <a:t> time </a:t>
            </a:r>
            <a:r>
              <a:rPr lang="fr-FR" sz="2000" dirty="0" err="1"/>
              <a:t>while</a:t>
            </a:r>
            <a:r>
              <a:rPr lang="fr-FR" sz="2000" dirty="0"/>
              <a:t> </a:t>
            </a:r>
            <a:r>
              <a:rPr lang="fr-FR" sz="2000" dirty="0" err="1"/>
              <a:t>preserving</a:t>
            </a:r>
            <a:r>
              <a:rPr lang="fr-FR" sz="2000" dirty="0"/>
              <a:t> </a:t>
            </a:r>
            <a:r>
              <a:rPr lang="fr-FR" sz="2000" dirty="0" err="1"/>
              <a:t>scale</a:t>
            </a:r>
            <a:r>
              <a:rPr lang="fr-FR" sz="2000" dirty="0"/>
              <a:t>-invariance</a:t>
            </a:r>
          </a:p>
        </p:txBody>
      </p:sp>
      <p:pic>
        <p:nvPicPr>
          <p:cNvPr id="6" name="Vidéo 5">
            <a:hlinkClick r:id="" action="ppaction://media"/>
            <a:extLst>
              <a:ext uri="{FF2B5EF4-FFF2-40B4-BE49-F238E27FC236}">
                <a16:creationId xmlns:a16="http://schemas.microsoft.com/office/drawing/2014/main" id="{44CB175D-6B0E-4DCA-BDBD-7498678BA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48"/>
    </mc:Choice>
    <mc:Fallback xmlns="">
      <p:transition spd="slow" advTm="3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BC85F-36F0-4A49-98A8-B972C54D9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67" y="0"/>
            <a:ext cx="10515600" cy="1325563"/>
          </a:xfrm>
        </p:spPr>
        <p:txBody>
          <a:bodyPr/>
          <a:lstStyle/>
          <a:p>
            <a:r>
              <a:rPr lang="fr-FR" dirty="0" err="1"/>
              <a:t>Related</a:t>
            </a:r>
            <a:r>
              <a:rPr lang="fr-FR" dirty="0"/>
              <a:t> Work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B64971A-C00D-4B66-B19A-955D73A2D9DE}"/>
              </a:ext>
            </a:extLst>
          </p:cNvPr>
          <p:cNvSpPr txBox="1"/>
          <p:nvPr/>
        </p:nvSpPr>
        <p:spPr>
          <a:xfrm>
            <a:off x="614039" y="1192398"/>
            <a:ext cx="109639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comparison between SIFT/Harris have already been conducted in previous works [1]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According to [1],  </a:t>
            </a:r>
            <a:r>
              <a:rPr lang="en-US" b="1" dirty="0">
                <a:solidFill>
                  <a:srgbClr val="FF0000"/>
                </a:solidFill>
              </a:rPr>
              <a:t>SIFT is way more precise </a:t>
            </a:r>
            <a:r>
              <a:rPr lang="en-US" dirty="0"/>
              <a:t>than Harris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However, </a:t>
            </a:r>
            <a:r>
              <a:rPr lang="en-US" b="1" dirty="0">
                <a:solidFill>
                  <a:srgbClr val="FF0000"/>
                </a:solidFill>
              </a:rPr>
              <a:t>Harris is way faster </a:t>
            </a:r>
            <a:r>
              <a:rPr lang="en-US" dirty="0"/>
              <a:t>than SIFT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more interesting </a:t>
            </a: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time-critical applications</a:t>
            </a:r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[2] also shows some tricks to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make Harris scale invariant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Vidéo 4">
            <a:hlinkClick r:id="" action="ppaction://media"/>
            <a:extLst>
              <a:ext uri="{FF2B5EF4-FFF2-40B4-BE49-F238E27FC236}">
                <a16:creationId xmlns:a16="http://schemas.microsoft.com/office/drawing/2014/main" id="{8B293611-898C-4105-9FE2-D371758F3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0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84"/>
    </mc:Choice>
    <mc:Fallback xmlns="">
      <p:transition spd="slow" advTm="21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C04E-916A-41DB-AC90-1F0E45F5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8" y="-144674"/>
            <a:ext cx="10515600" cy="1325563"/>
          </a:xfrm>
        </p:spPr>
        <p:txBody>
          <a:bodyPr/>
          <a:lstStyle/>
          <a:p>
            <a:r>
              <a:rPr lang="fr-FR" dirty="0" err="1"/>
              <a:t>Methodology</a:t>
            </a:r>
            <a:r>
              <a:rPr lang="fr-FR" dirty="0"/>
              <a:t>: SIFT </a:t>
            </a:r>
            <a:r>
              <a:rPr lang="fr-FR" dirty="0" err="1"/>
              <a:t>Implementation</a:t>
            </a:r>
            <a:endParaRPr lang="fr-FR" dirty="0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110401BA-31BF-479A-B74E-7E48F6455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541338"/>
              </p:ext>
            </p:extLst>
          </p:nvPr>
        </p:nvGraphicFramePr>
        <p:xfrm>
          <a:off x="231298" y="970519"/>
          <a:ext cx="11795490" cy="5762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7745">
                  <a:extLst>
                    <a:ext uri="{9D8B030D-6E8A-4147-A177-3AD203B41FA5}">
                      <a16:colId xmlns:a16="http://schemas.microsoft.com/office/drawing/2014/main" val="3496497929"/>
                    </a:ext>
                  </a:extLst>
                </a:gridCol>
                <a:gridCol w="5897745">
                  <a:extLst>
                    <a:ext uri="{9D8B030D-6E8A-4147-A177-3AD203B41FA5}">
                      <a16:colId xmlns:a16="http://schemas.microsoft.com/office/drawing/2014/main" val="2896883089"/>
                    </a:ext>
                  </a:extLst>
                </a:gridCol>
              </a:tblGrid>
              <a:tr h="525129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Step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1: </a:t>
                      </a:r>
                      <a:r>
                        <a:rPr lang="fr-FR" b="0" dirty="0" err="1">
                          <a:solidFill>
                            <a:schemeClr val="tx1"/>
                          </a:solidFill>
                        </a:rPr>
                        <a:t>Scale-Space</a:t>
                      </a:r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 Extrema </a:t>
                      </a:r>
                      <a:r>
                        <a:rPr lang="fr-FR" b="0" dirty="0" err="1">
                          <a:solidFill>
                            <a:schemeClr val="tx1"/>
                          </a:solidFill>
                        </a:rPr>
                        <a:t>Detection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Step</a:t>
                      </a: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 2: </a:t>
                      </a:r>
                      <a:r>
                        <a:rPr lang="fr-FR" b="0" dirty="0" err="1">
                          <a:solidFill>
                            <a:schemeClr val="tx1"/>
                          </a:solidFill>
                        </a:rPr>
                        <a:t>Keypoint</a:t>
                      </a:r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b="0" dirty="0" err="1">
                          <a:solidFill>
                            <a:schemeClr val="tx1"/>
                          </a:solidFill>
                        </a:rPr>
                        <a:t>Localization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10952"/>
                  </a:ext>
                </a:extLst>
              </a:tr>
              <a:tr h="5236925">
                <a:tc>
                  <a:txBody>
                    <a:bodyPr/>
                    <a:lstStyle/>
                    <a:p>
                      <a:r>
                        <a:rPr lang="fr-FR" dirty="0"/>
                        <a:t>Building </a:t>
                      </a:r>
                      <a:r>
                        <a:rPr lang="fr-FR" dirty="0" err="1"/>
                        <a:t>Difference</a:t>
                      </a:r>
                      <a:r>
                        <a:rPr lang="fr-FR" dirty="0"/>
                        <a:t> of </a:t>
                      </a:r>
                      <a:r>
                        <a:rPr lang="fr-FR" dirty="0" err="1"/>
                        <a:t>Gaussians</a:t>
                      </a:r>
                      <a:r>
                        <a:rPr lang="fr-FR" dirty="0"/>
                        <a:t> (</a:t>
                      </a:r>
                      <a:r>
                        <a:rPr lang="fr-FR" dirty="0" err="1"/>
                        <a:t>DoG</a:t>
                      </a:r>
                      <a:r>
                        <a:rPr lang="fr-FR" dirty="0"/>
                        <a:t>) octaves: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The </a:t>
                      </a:r>
                      <a:r>
                        <a:rPr lang="fr-FR" dirty="0" err="1"/>
                        <a:t>blur</a:t>
                      </a:r>
                      <a:r>
                        <a:rPr lang="fr-FR" dirty="0"/>
                        <a:t> of the last image of an octave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twice</a:t>
                      </a:r>
                      <a:r>
                        <a:rPr lang="fr-FR" dirty="0"/>
                        <a:t> the </a:t>
                      </a:r>
                      <a:r>
                        <a:rPr lang="fr-FR" dirty="0" err="1"/>
                        <a:t>blur</a:t>
                      </a:r>
                      <a:r>
                        <a:rPr lang="fr-FR" dirty="0"/>
                        <a:t> of the first image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Resize</a:t>
                      </a:r>
                      <a:r>
                        <a:rPr lang="fr-FR" dirty="0"/>
                        <a:t> last image </a:t>
                      </a:r>
                      <a:r>
                        <a:rPr lang="fr-FR" dirty="0" err="1"/>
                        <a:t>so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that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becomes</a:t>
                      </a:r>
                      <a:r>
                        <a:rPr lang="fr-FR" dirty="0"/>
                        <a:t> the first image of the </a:t>
                      </a:r>
                      <a:r>
                        <a:rPr lang="fr-FR" dirty="0" err="1"/>
                        <a:t>next</a:t>
                      </a:r>
                      <a:r>
                        <a:rPr lang="fr-FR" dirty="0"/>
                        <a:t> octave.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Initialize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keypoints</a:t>
                      </a: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Find</a:t>
                      </a:r>
                      <a:r>
                        <a:rPr lang="fr-FR" dirty="0"/>
                        <a:t> the </a:t>
                      </a:r>
                      <a:r>
                        <a:rPr lang="fr-FR" dirty="0" err="1"/>
                        <a:t>accurate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keypoints</a:t>
                      </a:r>
                      <a:r>
                        <a:rPr lang="fr-FR" dirty="0"/>
                        <a:t> of the image: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Eliminate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keypoints</a:t>
                      </a:r>
                      <a:r>
                        <a:rPr lang="fr-FR" dirty="0"/>
                        <a:t> of </a:t>
                      </a:r>
                      <a:r>
                        <a:rPr lang="fr-FR" dirty="0" err="1"/>
                        <a:t>low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contrast</a:t>
                      </a: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Eliminate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edge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responses</a:t>
                      </a: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610011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57E69B7E-66C9-49EB-97EE-7001FEE21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86"/>
          <a:stretch/>
        </p:blipFill>
        <p:spPr>
          <a:xfrm>
            <a:off x="1467183" y="3261090"/>
            <a:ext cx="3277893" cy="33055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C82720-BF22-4C32-BD49-6DE8BA0B3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708" y="3261090"/>
            <a:ext cx="3737447" cy="3026168"/>
          </a:xfrm>
          <a:prstGeom prst="rect">
            <a:avLst/>
          </a:prstGeom>
        </p:spPr>
      </p:pic>
      <p:pic>
        <p:nvPicPr>
          <p:cNvPr id="5" name="Vidéo 4">
            <a:hlinkClick r:id="" action="ppaction://media"/>
            <a:extLst>
              <a:ext uri="{FF2B5EF4-FFF2-40B4-BE49-F238E27FC236}">
                <a16:creationId xmlns:a16="http://schemas.microsoft.com/office/drawing/2014/main" id="{461B7210-D4CC-4ACF-A20E-71CEC32621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4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47"/>
    </mc:Choice>
    <mc:Fallback xmlns="">
      <p:transition spd="slow" advTm="6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4C04E-916A-41DB-AC90-1F0E45F5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8" y="-144674"/>
            <a:ext cx="10515600" cy="1325563"/>
          </a:xfrm>
        </p:spPr>
        <p:txBody>
          <a:bodyPr/>
          <a:lstStyle/>
          <a:p>
            <a:r>
              <a:rPr lang="fr-FR" dirty="0" err="1"/>
              <a:t>Methodology</a:t>
            </a:r>
            <a:r>
              <a:rPr lang="fr-FR" dirty="0"/>
              <a:t>: SIFT </a:t>
            </a:r>
            <a:r>
              <a:rPr lang="fr-FR" dirty="0" err="1"/>
              <a:t>Implementation</a:t>
            </a:r>
            <a:endParaRPr lang="fr-FR" dirty="0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110401BA-31BF-479A-B74E-7E48F6455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74062"/>
              </p:ext>
            </p:extLst>
          </p:nvPr>
        </p:nvGraphicFramePr>
        <p:xfrm>
          <a:off x="231298" y="970519"/>
          <a:ext cx="11795490" cy="5762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7745">
                  <a:extLst>
                    <a:ext uri="{9D8B030D-6E8A-4147-A177-3AD203B41FA5}">
                      <a16:colId xmlns:a16="http://schemas.microsoft.com/office/drawing/2014/main" val="3496497929"/>
                    </a:ext>
                  </a:extLst>
                </a:gridCol>
                <a:gridCol w="5897745">
                  <a:extLst>
                    <a:ext uri="{9D8B030D-6E8A-4147-A177-3AD203B41FA5}">
                      <a16:colId xmlns:a16="http://schemas.microsoft.com/office/drawing/2014/main" val="2896883089"/>
                    </a:ext>
                  </a:extLst>
                </a:gridCol>
              </a:tblGrid>
              <a:tr h="525129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Step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3: </a:t>
                      </a:r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Orientation Assignement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>
                          <a:solidFill>
                            <a:schemeClr val="tx1"/>
                          </a:solidFill>
                        </a:rPr>
                        <a:t>Step</a:t>
                      </a:r>
                      <a:r>
                        <a:rPr lang="fr-FR" b="1" dirty="0">
                          <a:solidFill>
                            <a:schemeClr val="tx1"/>
                          </a:solidFill>
                        </a:rPr>
                        <a:t> 4: </a:t>
                      </a:r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Local </a:t>
                      </a:r>
                      <a:r>
                        <a:rPr lang="fr-FR" b="0" dirty="0" err="1">
                          <a:solidFill>
                            <a:schemeClr val="tx1"/>
                          </a:solidFill>
                        </a:rPr>
                        <a:t>Descriptor</a:t>
                      </a:r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b="0" dirty="0" err="1">
                          <a:solidFill>
                            <a:schemeClr val="tx1"/>
                          </a:solidFill>
                        </a:rPr>
                        <a:t>Creation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10952"/>
                  </a:ext>
                </a:extLst>
              </a:tr>
              <a:tr h="5236925">
                <a:tc>
                  <a:txBody>
                    <a:bodyPr/>
                    <a:lstStyle/>
                    <a:p>
                      <a:r>
                        <a:rPr lang="fr-FR" dirty="0" err="1"/>
                        <a:t>Assign</a:t>
                      </a:r>
                      <a:r>
                        <a:rPr lang="fr-FR" dirty="0"/>
                        <a:t> an orientation to </a:t>
                      </a:r>
                      <a:r>
                        <a:rPr lang="fr-FR" dirty="0" err="1"/>
                        <a:t>ensure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rotational</a:t>
                      </a:r>
                      <a:r>
                        <a:rPr lang="fr-FR" dirty="0"/>
                        <a:t> invariance: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Take</a:t>
                      </a:r>
                      <a:r>
                        <a:rPr lang="fr-FR" dirty="0"/>
                        <a:t> a </a:t>
                      </a:r>
                      <a:r>
                        <a:rPr lang="fr-FR" dirty="0" err="1"/>
                        <a:t>neighborhood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around</a:t>
                      </a:r>
                      <a:r>
                        <a:rPr lang="fr-FR" dirty="0"/>
                        <a:t> a </a:t>
                      </a:r>
                      <a:r>
                        <a:rPr lang="fr-FR" dirty="0" err="1"/>
                        <a:t>keypoint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depending</a:t>
                      </a:r>
                      <a:r>
                        <a:rPr lang="fr-FR" dirty="0"/>
                        <a:t> on the </a:t>
                      </a:r>
                      <a:r>
                        <a:rPr lang="fr-FR" dirty="0" err="1"/>
                        <a:t>scale</a:t>
                      </a:r>
                      <a:r>
                        <a:rPr lang="fr-FR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Build</a:t>
                      </a:r>
                      <a:r>
                        <a:rPr lang="fr-FR" dirty="0"/>
                        <a:t> orientation </a:t>
                      </a:r>
                      <a:r>
                        <a:rPr lang="fr-FR" dirty="0" err="1"/>
                        <a:t>histogram</a:t>
                      </a:r>
                      <a:r>
                        <a:rPr lang="fr-FR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Add</a:t>
                      </a:r>
                      <a:r>
                        <a:rPr lang="fr-FR" dirty="0"/>
                        <a:t> new </a:t>
                      </a:r>
                      <a:r>
                        <a:rPr lang="fr-FR" dirty="0" err="1"/>
                        <a:t>keypoints</a:t>
                      </a:r>
                      <a:r>
                        <a:rPr lang="fr-FR" dirty="0"/>
                        <a:t> if the magnitude of a bin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higher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than</a:t>
                      </a:r>
                      <a:r>
                        <a:rPr lang="fr-FR" dirty="0"/>
                        <a:t> 80% of the </a:t>
                      </a:r>
                      <a:r>
                        <a:rPr lang="fr-FR" dirty="0" err="1"/>
                        <a:t>highest</a:t>
                      </a:r>
                      <a:r>
                        <a:rPr lang="fr-FR" dirty="0"/>
                        <a:t> bin.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Find</a:t>
                      </a:r>
                      <a:r>
                        <a:rPr lang="fr-FR" dirty="0"/>
                        <a:t> the SIFT </a:t>
                      </a:r>
                      <a:r>
                        <a:rPr lang="fr-FR" dirty="0" err="1"/>
                        <a:t>descriptors</a:t>
                      </a:r>
                      <a:r>
                        <a:rPr lang="fr-FR" dirty="0"/>
                        <a:t>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Take</a:t>
                      </a:r>
                      <a:r>
                        <a:rPr lang="fr-FR" dirty="0"/>
                        <a:t> a 16x16 </a:t>
                      </a:r>
                      <a:r>
                        <a:rPr lang="fr-FR" dirty="0" err="1"/>
                        <a:t>window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around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each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keypoint</a:t>
                      </a:r>
                      <a:r>
                        <a:rPr lang="fr-FR" dirty="0"/>
                        <a:t> and </a:t>
                      </a:r>
                      <a:r>
                        <a:rPr lang="fr-FR" dirty="0" err="1"/>
                        <a:t>divide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into</a:t>
                      </a:r>
                      <a:r>
                        <a:rPr lang="fr-FR" dirty="0"/>
                        <a:t> 16 </a:t>
                      </a:r>
                      <a:r>
                        <a:rPr lang="fr-FR" dirty="0" err="1"/>
                        <a:t>sub</a:t>
                      </a:r>
                      <a:r>
                        <a:rPr lang="fr-FR" dirty="0"/>
                        <a:t>-blocks of size 4x4.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Build</a:t>
                      </a:r>
                      <a:r>
                        <a:rPr lang="fr-FR" dirty="0"/>
                        <a:t> 8 bin orientation </a:t>
                      </a:r>
                      <a:r>
                        <a:rPr lang="fr-FR" dirty="0" err="1"/>
                        <a:t>histogram</a:t>
                      </a:r>
                      <a:r>
                        <a:rPr lang="fr-FR" dirty="0"/>
                        <a:t> for </a:t>
                      </a:r>
                      <a:r>
                        <a:rPr lang="fr-FR" dirty="0" err="1"/>
                        <a:t>each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subregion</a:t>
                      </a:r>
                      <a:r>
                        <a:rPr lang="fr-FR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 err="1"/>
                        <a:t>We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obtain</a:t>
                      </a:r>
                      <a:r>
                        <a:rPr lang="fr-FR" dirty="0"/>
                        <a:t> a 4x4x8=128 </a:t>
                      </a:r>
                      <a:r>
                        <a:rPr lang="fr-FR" dirty="0" err="1"/>
                        <a:t>feature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vector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vector</a:t>
                      </a: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610011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9E97FA73-F548-4B8A-A404-9E6FEC0D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3" y="3500100"/>
            <a:ext cx="4772025" cy="29813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0D2710-5D63-4E40-948D-3A1879B07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600" y="3514936"/>
            <a:ext cx="2346522" cy="258862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0C971AE-F2E0-4E8D-AD5B-FBEF917C8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833" y="3514714"/>
            <a:ext cx="2486025" cy="259080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DEB88E9-18F0-4993-8F47-5206AEDE0A29}"/>
              </a:ext>
            </a:extLst>
          </p:cNvPr>
          <p:cNvSpPr/>
          <p:nvPr/>
        </p:nvSpPr>
        <p:spPr>
          <a:xfrm>
            <a:off x="8812078" y="4645383"/>
            <a:ext cx="509799" cy="34537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Vidéo 3">
            <a:hlinkClick r:id="" action="ppaction://media"/>
            <a:extLst>
              <a:ext uri="{FF2B5EF4-FFF2-40B4-BE49-F238E27FC236}">
                <a16:creationId xmlns:a16="http://schemas.microsoft.com/office/drawing/2014/main" id="{527F3A4D-13D5-42ED-8379-C408C4E2C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0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83"/>
    </mc:Choice>
    <mc:Fallback xmlns="">
      <p:transition spd="slow" advTm="6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D6D299A-9DFF-4164-A369-0616250F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8" y="-144674"/>
            <a:ext cx="10515600" cy="1325563"/>
          </a:xfrm>
        </p:spPr>
        <p:txBody>
          <a:bodyPr/>
          <a:lstStyle/>
          <a:p>
            <a:r>
              <a:rPr lang="fr-FR" dirty="0"/>
              <a:t>1- </a:t>
            </a:r>
            <a:r>
              <a:rPr lang="fr-FR" dirty="0" err="1"/>
              <a:t>Combining</a:t>
            </a:r>
            <a:r>
              <a:rPr lang="fr-FR" dirty="0"/>
              <a:t> SIFT and Harris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0BBDE8-9D29-4D3D-B163-AC38A48D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29" y="2062911"/>
            <a:ext cx="3737447" cy="3026168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7A372E8D-A128-4EE9-88F5-BA91B540072C}"/>
              </a:ext>
            </a:extLst>
          </p:cNvPr>
          <p:cNvSpPr/>
          <p:nvPr/>
        </p:nvSpPr>
        <p:spPr>
          <a:xfrm>
            <a:off x="5607861" y="3207152"/>
            <a:ext cx="976277" cy="44369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A5D271-FBB4-4B91-BB13-B50900D4B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339" y="1312160"/>
            <a:ext cx="2722175" cy="4233679"/>
          </a:xfrm>
          <a:prstGeom prst="rect">
            <a:avLst/>
          </a:prstGeom>
        </p:spPr>
      </p:pic>
      <p:pic>
        <p:nvPicPr>
          <p:cNvPr id="2" name="Vidéo 1">
            <a:hlinkClick r:id="" action="ppaction://media"/>
            <a:extLst>
              <a:ext uri="{FF2B5EF4-FFF2-40B4-BE49-F238E27FC236}">
                <a16:creationId xmlns:a16="http://schemas.microsoft.com/office/drawing/2014/main" id="{E00D9EE8-FCD0-4EB0-B123-F688F615D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4"/>
    </mc:Choice>
    <mc:Fallback xmlns="">
      <p:transition spd="slow" advTm="24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A890D-26D9-4D92-8ED1-D9B079D0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 Bilateral Filter before computing </a:t>
            </a:r>
            <a:r>
              <a:rPr lang="en-US" dirty="0" err="1"/>
              <a:t>keypoints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658BE8-1211-4346-8077-8BD565EE9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54357"/>
            <a:ext cx="2111488" cy="3193742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7C25C466-318B-4968-9BC9-20547E470E55}"/>
              </a:ext>
            </a:extLst>
          </p:cNvPr>
          <p:cNvSpPr/>
          <p:nvPr/>
        </p:nvSpPr>
        <p:spPr>
          <a:xfrm>
            <a:off x="3222594" y="4012707"/>
            <a:ext cx="1340528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C97705-FCD2-468D-A727-E5F5FB098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519" y="2549917"/>
            <a:ext cx="2111488" cy="319374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CA8CD37-EA42-4E39-BF00-91D5B6B164F6}"/>
              </a:ext>
            </a:extLst>
          </p:cNvPr>
          <p:cNvSpPr txBox="1"/>
          <p:nvPr/>
        </p:nvSpPr>
        <p:spPr>
          <a:xfrm>
            <a:off x="3306931" y="2880803"/>
            <a:ext cx="117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</a:t>
            </a:r>
            <a:r>
              <a:rPr lang="en-US" b="1" dirty="0">
                <a:solidFill>
                  <a:srgbClr val="FF0000"/>
                </a:solidFill>
              </a:rPr>
              <a:t>bilateral filter </a:t>
            </a:r>
            <a:r>
              <a:rPr lang="en-US" dirty="0"/>
              <a:t>to the image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BD4AB8F-05B9-4CAB-A37E-2DFBE9D054EA}"/>
              </a:ext>
            </a:extLst>
          </p:cNvPr>
          <p:cNvSpPr/>
          <p:nvPr/>
        </p:nvSpPr>
        <p:spPr>
          <a:xfrm>
            <a:off x="7545404" y="4012707"/>
            <a:ext cx="1340528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DAFEF0-A430-41A5-B868-7EA46ACF10B9}"/>
              </a:ext>
            </a:extLst>
          </p:cNvPr>
          <p:cNvSpPr txBox="1"/>
          <p:nvPr/>
        </p:nvSpPr>
        <p:spPr>
          <a:xfrm>
            <a:off x="7545404" y="2669460"/>
            <a:ext cx="1340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 </a:t>
            </a:r>
            <a:r>
              <a:rPr lang="en-US" b="1" dirty="0" err="1">
                <a:solidFill>
                  <a:srgbClr val="FF0000"/>
                </a:solidFill>
              </a:rPr>
              <a:t>keypoints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combining SIFT + Harris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F2CC02B-41E3-4102-949C-6C1E9185E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844" y="2549917"/>
            <a:ext cx="2126546" cy="3193742"/>
          </a:xfrm>
          <a:prstGeom prst="rect">
            <a:avLst/>
          </a:prstGeom>
        </p:spPr>
      </p:pic>
      <p:pic>
        <p:nvPicPr>
          <p:cNvPr id="14" name="Vidéo 13">
            <a:hlinkClick r:id="" action="ppaction://media"/>
            <a:extLst>
              <a:ext uri="{FF2B5EF4-FFF2-40B4-BE49-F238E27FC236}">
                <a16:creationId xmlns:a16="http://schemas.microsoft.com/office/drawing/2014/main" id="{D1D2BD73-657F-40BD-A51B-9BA912DD8F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94"/>
    </mc:Choice>
    <mc:Fallback>
      <p:transition spd="slow" advTm="27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25935C-E80D-45F7-A8D2-7F457E89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/>
          <a:lstStyle/>
          <a:p>
            <a:r>
              <a:rPr lang="en-US" dirty="0"/>
              <a:t>3- Harris/SIFT and use only first layer per octave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EAFA6E-3C01-4C09-8D34-2E8DB5C32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05" y="3041065"/>
            <a:ext cx="1221419" cy="1847464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0A649F74-FDA7-4376-97AC-4BE1517AC8BC}"/>
              </a:ext>
            </a:extLst>
          </p:cNvPr>
          <p:cNvSpPr/>
          <p:nvPr/>
        </p:nvSpPr>
        <p:spPr>
          <a:xfrm>
            <a:off x="1997476" y="3751733"/>
            <a:ext cx="940781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9F2363-2307-4DF7-9495-6872E83F1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806" y="2895560"/>
            <a:ext cx="3146902" cy="21384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6C37E2-16DF-44C2-95C4-C3997E7BF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391" y="2690311"/>
            <a:ext cx="3557337" cy="234372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EBCE8A3-D5DF-4449-8F1C-F49C6201E616}"/>
              </a:ext>
            </a:extLst>
          </p:cNvPr>
          <p:cNvSpPr/>
          <p:nvPr/>
        </p:nvSpPr>
        <p:spPr>
          <a:xfrm>
            <a:off x="6806659" y="3751733"/>
            <a:ext cx="940781" cy="426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1452CB-1BE8-4CC2-83D0-E421CFEE6885}"/>
              </a:ext>
            </a:extLst>
          </p:cNvPr>
          <p:cNvSpPr txBox="1"/>
          <p:nvPr/>
        </p:nvSpPr>
        <p:spPr>
          <a:xfrm>
            <a:off x="1888535" y="2440900"/>
            <a:ext cx="1065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all </a:t>
            </a:r>
            <a:r>
              <a:rPr lang="en-US" b="1" dirty="0">
                <a:solidFill>
                  <a:srgbClr val="FF0000"/>
                </a:solidFill>
              </a:rPr>
              <a:t>layers</a:t>
            </a:r>
            <a:r>
              <a:rPr lang="en-US" dirty="0"/>
              <a:t> of all </a:t>
            </a:r>
            <a:r>
              <a:rPr lang="en-US" b="1" dirty="0">
                <a:solidFill>
                  <a:srgbClr val="FF0000"/>
                </a:solidFill>
              </a:rPr>
              <a:t>octaves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68D7D2A-162F-470B-9695-8D70CA72A3FC}"/>
              </a:ext>
            </a:extLst>
          </p:cNvPr>
          <p:cNvSpPr txBox="1"/>
          <p:nvPr/>
        </p:nvSpPr>
        <p:spPr>
          <a:xfrm>
            <a:off x="6336195" y="1946672"/>
            <a:ext cx="181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only </a:t>
            </a:r>
            <a:r>
              <a:rPr lang="en-US" b="1" dirty="0">
                <a:solidFill>
                  <a:srgbClr val="FF0000"/>
                </a:solidFill>
              </a:rPr>
              <a:t>first layer</a:t>
            </a:r>
            <a:r>
              <a:rPr lang="en-US" dirty="0"/>
              <a:t> per octave to compute Harris </a:t>
            </a:r>
            <a:r>
              <a:rPr lang="en-US" dirty="0" err="1"/>
              <a:t>keypoints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ignore the other layers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FD698CA-4B93-4CCD-A123-DF4DAF460B47}"/>
              </a:ext>
            </a:extLst>
          </p:cNvPr>
          <p:cNvSpPr txBox="1"/>
          <p:nvPr/>
        </p:nvSpPr>
        <p:spPr>
          <a:xfrm>
            <a:off x="6433134" y="4282156"/>
            <a:ext cx="1713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layers will only be used to compute the </a:t>
            </a:r>
            <a:r>
              <a:rPr lang="en-US" b="1" dirty="0">
                <a:solidFill>
                  <a:srgbClr val="FF0000"/>
                </a:solidFill>
              </a:rPr>
              <a:t>descriptors</a:t>
            </a:r>
            <a:r>
              <a:rPr lang="en-US" dirty="0"/>
              <a:t> of first layer </a:t>
            </a:r>
            <a:r>
              <a:rPr lang="en-US" dirty="0" err="1"/>
              <a:t>keypoints</a:t>
            </a:r>
            <a:endParaRPr lang="en-US" dirty="0"/>
          </a:p>
        </p:txBody>
      </p:sp>
      <p:pic>
        <p:nvPicPr>
          <p:cNvPr id="13" name="Vidéo 12">
            <a:hlinkClick r:id="" action="ppaction://media"/>
            <a:extLst>
              <a:ext uri="{FF2B5EF4-FFF2-40B4-BE49-F238E27FC236}">
                <a16:creationId xmlns:a16="http://schemas.microsoft.com/office/drawing/2014/main" id="{0DE3B133-77B2-4033-8B3F-86248F389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5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38"/>
    </mc:Choice>
    <mc:Fallback>
      <p:transition spd="slow" advTm="37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595</Words>
  <Application>Microsoft Office PowerPoint</Application>
  <PresentationFormat>Grand écran</PresentationFormat>
  <Paragraphs>100</Paragraphs>
  <Slides>16</Slides>
  <Notes>3</Notes>
  <HiddenSlides>0</HiddenSlides>
  <MMClips>16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Combining Harris Interest Points and the SIFT Descriptor for Fast Scale-Invariant Object Recognition </vt:lpstr>
      <vt:lpstr>Introduction/Motivation</vt:lpstr>
      <vt:lpstr>Problem Definition</vt:lpstr>
      <vt:lpstr>Related Work</vt:lpstr>
      <vt:lpstr>Methodology: SIFT Implementation</vt:lpstr>
      <vt:lpstr>Methodology: SIFT Implementation</vt:lpstr>
      <vt:lpstr>1- Combining SIFT and Harris</vt:lpstr>
      <vt:lpstr>2- Bilateral Filter before computing keypoints</vt:lpstr>
      <vt:lpstr>3- Harris/SIFT and use only first layer per octave</vt:lpstr>
      <vt:lpstr>Results: Matching</vt:lpstr>
      <vt:lpstr>Results: 1- Combination SIFT/Harris Implementation</vt:lpstr>
      <vt:lpstr>Results: 2- Bilateral Filter before computing keypoints</vt:lpstr>
      <vt:lpstr>Results: 3- Harris/SIFT and use only first layer per octave</vt:lpstr>
      <vt:lpstr>Computational time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Combining Harris Interest Points and the SIFT Descriptor for Fast Scale-Invariant Object Recognition </dc:title>
  <dc:creator>Elias Aouad</dc:creator>
  <cp:lastModifiedBy>Elias Aouad</cp:lastModifiedBy>
  <cp:revision>11</cp:revision>
  <dcterms:created xsi:type="dcterms:W3CDTF">2021-02-10T20:53:37Z</dcterms:created>
  <dcterms:modified xsi:type="dcterms:W3CDTF">2021-02-14T21:00:47Z</dcterms:modified>
</cp:coreProperties>
</file>